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88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2E6E5D-A128-4019-96A7-1608960C5071}"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259303F-7C2C-4EBE-9094-A7E74262C351}"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E6E5D-A128-4019-96A7-1608960C5071}"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259303F-7C2C-4EBE-9094-A7E74262C351}"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E6E5D-A128-4019-96A7-1608960C5071}"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259303F-7C2C-4EBE-9094-A7E74262C351}"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2E6E5D-A128-4019-96A7-1608960C5071}"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259303F-7C2C-4EBE-9094-A7E74262C351}"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92E6E5D-A128-4019-96A7-1608960C5071}" type="datetimeFigureOut">
              <a:rPr lang="ar-EG" smtClean="0"/>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259303F-7C2C-4EBE-9094-A7E74262C351}"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2E6E5D-A128-4019-96A7-1608960C5071}"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259303F-7C2C-4EBE-9094-A7E74262C351}" type="slidenum">
              <a:rPr lang="ar-EG" smtClean="0"/>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2E6E5D-A128-4019-96A7-1608960C5071}" type="datetimeFigureOut">
              <a:rPr lang="ar-EG" smtClean="0"/>
              <a:t>23/07/1441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259303F-7C2C-4EBE-9094-A7E74262C351}"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2E6E5D-A128-4019-96A7-1608960C5071}" type="datetimeFigureOut">
              <a:rPr lang="ar-EG" smtClean="0"/>
              <a:t>23/07/1441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259303F-7C2C-4EBE-9094-A7E74262C351}"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E6E5D-A128-4019-96A7-1608960C5071}" type="datetimeFigureOut">
              <a:rPr lang="ar-EG" smtClean="0"/>
              <a:t>23/07/1441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6259303F-7C2C-4EBE-9094-A7E74262C351}"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92E6E5D-A128-4019-96A7-1608960C5071}" type="datetimeFigureOut">
              <a:rPr lang="ar-EG" smtClean="0"/>
              <a:t>23/07/1441</a:t>
            </a:fld>
            <a:endParaRPr lang="ar-EG"/>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EG"/>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259303F-7C2C-4EBE-9094-A7E74262C351}"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E6E5D-A128-4019-96A7-1608960C5071}" type="datetimeFigureOut">
              <a:rPr lang="ar-EG" smtClean="0"/>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259303F-7C2C-4EBE-9094-A7E74262C351}"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92E6E5D-A128-4019-96A7-1608960C5071}" type="datetimeFigureOut">
              <a:rPr lang="ar-EG" smtClean="0"/>
              <a:t>23/07/1441</a:t>
            </a:fld>
            <a:endParaRPr lang="ar-EG"/>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EG"/>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259303F-7C2C-4EBE-9094-A7E74262C351}" type="slidenum">
              <a:rPr lang="ar-EG" smtClean="0"/>
              <a:t>‹#›</a:t>
            </a:fld>
            <a:endParaRPr lang="ar-EG"/>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culturesconnection.com/technical-translation/"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culturesconnection.com/marketing-translation/"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ulturesconnection.com/financial-translation/"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culturesconnection.com/translation-services/"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412776"/>
            <a:ext cx="7772400" cy="1752600"/>
          </a:xfrm>
        </p:spPr>
        <p:txBody>
          <a:bodyPr>
            <a:normAutofit fontScale="90000"/>
          </a:bodyPr>
          <a:lstStyle/>
          <a:p>
            <a:pPr algn="ctr" rtl="0"/>
            <a:r>
              <a:rPr lang="en-US" b="1" dirty="0" smtClean="0">
                <a:solidFill>
                  <a:srgbClr val="7030A0"/>
                </a:solidFill>
              </a:rPr>
              <a:t>Faculty of Arts</a:t>
            </a:r>
            <a:br>
              <a:rPr lang="en-US" b="1" dirty="0" smtClean="0">
                <a:solidFill>
                  <a:srgbClr val="7030A0"/>
                </a:solidFill>
              </a:rPr>
            </a:br>
            <a:r>
              <a:rPr lang="en-US" sz="3100" b="1" dirty="0" smtClean="0">
                <a:solidFill>
                  <a:srgbClr val="7030A0"/>
                </a:solidFill>
              </a:rPr>
              <a:t>Dept. of English Language &amp; Literature</a:t>
            </a:r>
            <a:br>
              <a:rPr lang="en-US" sz="3100" b="1" dirty="0" smtClean="0">
                <a:solidFill>
                  <a:srgbClr val="7030A0"/>
                </a:solidFill>
              </a:rPr>
            </a:br>
            <a:r>
              <a:rPr lang="en-US" sz="3100" b="1" dirty="0" smtClean="0">
                <a:solidFill>
                  <a:srgbClr val="7030A0"/>
                </a:solidFill>
              </a:rPr>
              <a:t/>
            </a:r>
            <a:br>
              <a:rPr lang="en-US" sz="3100" b="1" dirty="0" smtClean="0">
                <a:solidFill>
                  <a:srgbClr val="7030A0"/>
                </a:solidFill>
              </a:rPr>
            </a:br>
            <a:r>
              <a:rPr lang="en-US" b="1" dirty="0" smtClean="0">
                <a:solidFill>
                  <a:srgbClr val="7030A0"/>
                </a:solidFill>
              </a:rPr>
              <a:t>Course Title: Translation</a:t>
            </a:r>
            <a:r>
              <a:rPr lang="en-US" dirty="0" smtClean="0">
                <a:solidFill>
                  <a:srgbClr val="7030A0"/>
                </a:solidFill>
              </a:rPr>
              <a:t/>
            </a:r>
            <a:br>
              <a:rPr lang="en-US" dirty="0" smtClean="0">
                <a:solidFill>
                  <a:srgbClr val="7030A0"/>
                </a:solidFill>
              </a:rPr>
            </a:br>
            <a:endParaRPr lang="ar-EG" dirty="0">
              <a:solidFill>
                <a:srgbClr val="7030A0"/>
              </a:solidFill>
            </a:endParaRPr>
          </a:p>
        </p:txBody>
      </p:sp>
      <p:sp>
        <p:nvSpPr>
          <p:cNvPr id="3" name="Subtitle 2"/>
          <p:cNvSpPr>
            <a:spLocks noGrp="1"/>
          </p:cNvSpPr>
          <p:nvPr>
            <p:ph type="subTitle" idx="1"/>
          </p:nvPr>
        </p:nvSpPr>
        <p:spPr>
          <a:xfrm>
            <a:off x="1403648" y="4149080"/>
            <a:ext cx="6400800" cy="1752600"/>
          </a:xfrm>
        </p:spPr>
        <p:txBody>
          <a:bodyPr>
            <a:noAutofit/>
          </a:bodyPr>
          <a:lstStyle/>
          <a:p>
            <a:pPr algn="l" rtl="0"/>
            <a:r>
              <a:rPr lang="en-US" sz="2400" b="1" dirty="0" smtClean="0">
                <a:solidFill>
                  <a:schemeClr val="tx1"/>
                </a:solidFill>
              </a:rPr>
              <a:t>Lecturer: Prof. </a:t>
            </a:r>
            <a:r>
              <a:rPr lang="en-US" sz="2400" b="1" dirty="0" err="1" smtClean="0">
                <a:solidFill>
                  <a:schemeClr val="tx1"/>
                </a:solidFill>
              </a:rPr>
              <a:t>Hesham</a:t>
            </a:r>
            <a:r>
              <a:rPr lang="en-US" sz="2400" b="1" dirty="0" smtClean="0">
                <a:solidFill>
                  <a:schemeClr val="tx1"/>
                </a:solidFill>
              </a:rPr>
              <a:t> </a:t>
            </a:r>
            <a:r>
              <a:rPr lang="en-US" sz="2400" b="1" dirty="0" err="1" smtClean="0">
                <a:solidFill>
                  <a:schemeClr val="tx1"/>
                </a:solidFill>
              </a:rPr>
              <a:t>Hasan</a:t>
            </a:r>
            <a:endParaRPr lang="en-US" sz="2400" b="1" dirty="0" smtClean="0">
              <a:solidFill>
                <a:schemeClr val="tx1"/>
              </a:solidFill>
            </a:endParaRPr>
          </a:p>
          <a:p>
            <a:pPr algn="l" rtl="0"/>
            <a:endParaRPr lang="en-US" sz="2400" b="1" dirty="0" smtClean="0">
              <a:solidFill>
                <a:schemeClr val="tx1"/>
              </a:solidFill>
            </a:endParaRPr>
          </a:p>
          <a:p>
            <a:pPr algn="ctr" rtl="0"/>
            <a:r>
              <a:rPr lang="en-US" sz="2400" b="1" dirty="0" smtClean="0">
                <a:solidFill>
                  <a:schemeClr val="tx1"/>
                </a:solidFill>
              </a:rPr>
              <a:t>2</a:t>
            </a:r>
            <a:r>
              <a:rPr lang="en-US" sz="2400" b="1" baseline="30000" dirty="0" smtClean="0">
                <a:solidFill>
                  <a:schemeClr val="tx1"/>
                </a:solidFill>
              </a:rPr>
              <a:t>nd</a:t>
            </a:r>
            <a:r>
              <a:rPr lang="en-US" sz="2400" b="1" dirty="0" smtClean="0">
                <a:solidFill>
                  <a:schemeClr val="tx1"/>
                </a:solidFill>
              </a:rPr>
              <a:t> Grade</a:t>
            </a:r>
          </a:p>
          <a:p>
            <a:pPr algn="ctr" rtl="0"/>
            <a:r>
              <a:rPr lang="en-US" sz="2400" b="1" dirty="0" smtClean="0">
                <a:solidFill>
                  <a:schemeClr val="tx1"/>
                </a:solidFill>
              </a:rPr>
              <a:t>2</a:t>
            </a:r>
            <a:r>
              <a:rPr lang="en-US" sz="2400" b="1" baseline="30000" dirty="0" smtClean="0">
                <a:solidFill>
                  <a:schemeClr val="tx1"/>
                </a:solidFill>
              </a:rPr>
              <a:t>nd</a:t>
            </a:r>
            <a:r>
              <a:rPr lang="en-US" sz="2400" b="1" dirty="0" smtClean="0">
                <a:solidFill>
                  <a:schemeClr val="tx1"/>
                </a:solidFill>
              </a:rPr>
              <a:t> Term</a:t>
            </a:r>
          </a:p>
          <a:p>
            <a:pPr algn="ctr" rtl="0"/>
            <a:r>
              <a:rPr lang="en-US" sz="2400" b="1" dirty="0" smtClean="0">
                <a:solidFill>
                  <a:schemeClr val="tx1"/>
                </a:solidFill>
              </a:rPr>
              <a:t>2020</a:t>
            </a:r>
            <a:endParaRPr lang="ar-EG" sz="2400" b="1" dirty="0">
              <a:solidFill>
                <a:schemeClr val="tx1"/>
              </a:solidFill>
            </a:endParaRPr>
          </a:p>
        </p:txBody>
      </p:sp>
    </p:spTree>
    <p:extLst>
      <p:ext uri="{BB962C8B-B14F-4D97-AF65-F5344CB8AC3E}">
        <p14:creationId xmlns:p14="http://schemas.microsoft.com/office/powerpoint/2010/main" val="1103107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856984" cy="6863417"/>
          </a:xfrm>
          <a:prstGeom prst="rect">
            <a:avLst/>
          </a:prstGeom>
        </p:spPr>
        <p:txBody>
          <a:bodyPr wrap="square">
            <a:spAutoFit/>
          </a:bodyPr>
          <a:lstStyle/>
          <a:p>
            <a:pPr algn="ctr" rtl="0"/>
            <a:r>
              <a:rPr lang="en-US" sz="4000" b="1" dirty="0" smtClean="0"/>
              <a:t>Translation problems</a:t>
            </a:r>
          </a:p>
          <a:p>
            <a:pPr algn="just" rtl="0"/>
            <a:r>
              <a:rPr lang="en-US" sz="2000" b="1" dirty="0" smtClean="0"/>
              <a:t>Translators usually have to deal with six different translation problems in their work, whether they’re translating a leaflet or a KIID.</a:t>
            </a:r>
            <a:endParaRPr lang="en-US" sz="2000" dirty="0" smtClean="0"/>
          </a:p>
          <a:p>
            <a:pPr algn="just" rtl="0"/>
            <a:r>
              <a:rPr lang="en-US" sz="2000" dirty="0" smtClean="0"/>
              <a:t>Translators usually have to deal with six different problematic areas in their work, whether they are translating </a:t>
            </a:r>
            <a:r>
              <a:rPr lang="en-US" sz="2000" dirty="0" smtClean="0">
                <a:hlinkClick r:id="rId2"/>
              </a:rPr>
              <a:t>technical documents</a:t>
            </a:r>
            <a:r>
              <a:rPr lang="en-US" sz="2000" dirty="0" smtClean="0"/>
              <a:t> or a sworn statement. These include: lexical-semantic problems; grammar; syntax; rhetoric; and pragmatic and cultural problems. Not to mention administrative issues, computer-related problems and stress…</a:t>
            </a:r>
          </a:p>
          <a:p>
            <a:pPr algn="just" rtl="0"/>
            <a:endParaRPr lang="en-US" sz="2000" dirty="0"/>
          </a:p>
          <a:p>
            <a:pPr algn="just" rtl="0"/>
            <a:r>
              <a:rPr lang="en-US" sz="2000" b="1" dirty="0" smtClean="0"/>
              <a:t>1. Lexical-semantic problems</a:t>
            </a:r>
          </a:p>
          <a:p>
            <a:pPr algn="just" rtl="0"/>
            <a:r>
              <a:rPr lang="en-US" sz="2000" dirty="0" smtClean="0"/>
              <a:t>Lexical-semantic problems can be resolved by consulting dictionaries, glossaries, terminology banks and experts. These problems include terminology alternatives, neologisms, semantic gaps, contextual synonyms and antonyms (these affect </a:t>
            </a:r>
            <a:r>
              <a:rPr lang="en-US" sz="2000" dirty="0" err="1" smtClean="0"/>
              <a:t>polysemic</a:t>
            </a:r>
            <a:r>
              <a:rPr lang="en-US" sz="2000" dirty="0" smtClean="0"/>
              <a:t> units: synonyms and antonyms are only aimed at an acceptance which depends on the context to determine which meaning is correct), semantic contiguity (a consistency procedure which works by identifying semantic features common  to two or more terms) and lexical networks.</a:t>
            </a:r>
          </a:p>
        </p:txBody>
      </p:sp>
    </p:spTree>
    <p:extLst>
      <p:ext uri="{BB962C8B-B14F-4D97-AF65-F5344CB8AC3E}">
        <p14:creationId xmlns:p14="http://schemas.microsoft.com/office/powerpoint/2010/main" val="2164432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856984" cy="6555641"/>
          </a:xfrm>
          <a:prstGeom prst="rect">
            <a:avLst/>
          </a:prstGeom>
        </p:spPr>
        <p:txBody>
          <a:bodyPr wrap="square">
            <a:spAutoFit/>
          </a:bodyPr>
          <a:lstStyle/>
          <a:p>
            <a:pPr algn="just" rtl="0"/>
            <a:r>
              <a:rPr lang="en-US" sz="2800" b="1" dirty="0" smtClean="0"/>
              <a:t>2. Grammatical problems</a:t>
            </a:r>
            <a:endParaRPr lang="en-US" sz="4000" b="1" dirty="0" smtClean="0"/>
          </a:p>
          <a:p>
            <a:pPr algn="just" rtl="0"/>
            <a:r>
              <a:rPr lang="en-US" sz="2800" dirty="0" smtClean="0"/>
              <a:t>Grammatical problems include, for example, questions of temporality, </a:t>
            </a:r>
            <a:r>
              <a:rPr lang="en-US" sz="2800" dirty="0" err="1" smtClean="0"/>
              <a:t>aspectuality</a:t>
            </a:r>
            <a:r>
              <a:rPr lang="en-US" sz="2800" dirty="0" smtClean="0"/>
              <a:t> (the appearance indicates how the process is represented or the state expressed by the verb from the point of view of its development, as opposed to time itself), pronouns, and whether or not to make the subject pronoun explicit.</a:t>
            </a:r>
          </a:p>
          <a:p>
            <a:pPr algn="just" rtl="0"/>
            <a:endParaRPr lang="en-US" sz="2800" dirty="0" smtClean="0"/>
          </a:p>
          <a:p>
            <a:pPr algn="just" rtl="0"/>
            <a:r>
              <a:rPr lang="en-US" sz="2800" b="1" dirty="0" smtClean="0"/>
              <a:t>3. Syntactical problems</a:t>
            </a:r>
          </a:p>
          <a:p>
            <a:pPr algn="just" rtl="0"/>
            <a:r>
              <a:rPr lang="en-US" sz="2800" dirty="0" smtClean="0"/>
              <a:t>Syntactical problems may originate in syntactic parallels, the direction of the passive voice, the focus (the point of view from which a story is told), or even rhetorical figures of speech, such as a hyperbaton (the inversion of the natural order of speech) or an anaphora (repetition of a word or segment at the beginning of a line or a phrase).</a:t>
            </a:r>
            <a:endParaRPr lang="en-US" sz="2800" dirty="0"/>
          </a:p>
        </p:txBody>
      </p:sp>
    </p:spTree>
    <p:extLst>
      <p:ext uri="{BB962C8B-B14F-4D97-AF65-F5344CB8AC3E}">
        <p14:creationId xmlns:p14="http://schemas.microsoft.com/office/powerpoint/2010/main" val="72575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784976" cy="6494085"/>
          </a:xfrm>
          <a:prstGeom prst="rect">
            <a:avLst/>
          </a:prstGeom>
        </p:spPr>
        <p:txBody>
          <a:bodyPr wrap="square">
            <a:spAutoFit/>
          </a:bodyPr>
          <a:lstStyle/>
          <a:p>
            <a:pPr algn="just" rtl="0"/>
            <a:r>
              <a:rPr lang="en-US" sz="2800" b="1" dirty="0" smtClean="0"/>
              <a:t>4. Rhetorical problems</a:t>
            </a:r>
          </a:p>
          <a:p>
            <a:pPr algn="just" rtl="0"/>
            <a:r>
              <a:rPr lang="en-US" sz="2800" dirty="0" smtClean="0"/>
              <a:t>Rhetorical problems are related to the identification and recreation of figures of thought (comparison, metaphor, metonymy, synecdoche, oxymoron, paradox, etc.) and diction.</a:t>
            </a:r>
          </a:p>
          <a:p>
            <a:pPr algn="just" rtl="0"/>
            <a:endParaRPr lang="en-US" sz="2800" dirty="0" smtClean="0"/>
          </a:p>
          <a:p>
            <a:pPr algn="just" rtl="0"/>
            <a:r>
              <a:rPr lang="en-US" sz="2800" b="1" dirty="0" smtClean="0"/>
              <a:t>5. Pragmatic problems: an example of a marketing translation</a:t>
            </a:r>
          </a:p>
          <a:p>
            <a:pPr algn="just" rtl="0"/>
            <a:r>
              <a:rPr lang="en-US" sz="2400" dirty="0" smtClean="0"/>
              <a:t>Pragmatic problems arise with the difference in the formal and informal modes of address using “you”, as well as idiomatic phrases, sayings, irony, humor and sarcasm. These difficulties can also include other challenges; for example, in the </a:t>
            </a:r>
            <a:r>
              <a:rPr lang="en-US" sz="2400" dirty="0" smtClean="0">
                <a:hlinkClick r:id="rId2"/>
              </a:rPr>
              <a:t>translation of a marketing text</a:t>
            </a:r>
            <a:r>
              <a:rPr lang="en-US" sz="2400" dirty="0" smtClean="0"/>
              <a:t> from English into French, specifically with the translation of the personal pronoun “you”. The translator must decide whether the formal or the informal “you” is more appropriate, a decision which is not always clear.</a:t>
            </a:r>
            <a:endParaRPr lang="en-US" sz="2400" dirty="0"/>
          </a:p>
        </p:txBody>
      </p:sp>
    </p:spTree>
    <p:extLst>
      <p:ext uri="{BB962C8B-B14F-4D97-AF65-F5344CB8AC3E}">
        <p14:creationId xmlns:p14="http://schemas.microsoft.com/office/powerpoint/2010/main" val="166071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17196"/>
          </a:xfrm>
          <a:prstGeom prst="rect">
            <a:avLst/>
          </a:prstGeom>
        </p:spPr>
        <p:txBody>
          <a:bodyPr wrap="square">
            <a:spAutoFit/>
          </a:bodyPr>
          <a:lstStyle/>
          <a:p>
            <a:pPr algn="just" rtl="0"/>
            <a:r>
              <a:rPr lang="en-US" sz="3600" b="1" u="sng" dirty="0" smtClean="0"/>
              <a:t>6. Cultural issues: an example of a financial translation</a:t>
            </a:r>
          </a:p>
          <a:p>
            <a:pPr algn="just" rtl="0"/>
            <a:r>
              <a:rPr lang="en-US" sz="3200" dirty="0" smtClean="0"/>
              <a:t>Cultural issues may arise from differences between cultural references, such as names of food, festivals and cultural connotations, in general. The translator will use language localization to correctly adapt the translation to the culture targeted. A very simple example is a </a:t>
            </a:r>
            <a:r>
              <a:rPr lang="en-US" sz="3200" dirty="0" smtClean="0">
                <a:hlinkClick r:id="rId2"/>
              </a:rPr>
              <a:t>financial translation</a:t>
            </a:r>
            <a:r>
              <a:rPr lang="en-US" sz="3200" dirty="0" smtClean="0"/>
              <a:t> which includes dates. If the text is in English, it is most likely, but not absolutely certain, that 05/06/2015 will mean June 5. However, as everyone knows, the same sequence in another language refers to May 6.</a:t>
            </a:r>
            <a:endParaRPr lang="en-US" sz="1600" dirty="0"/>
          </a:p>
        </p:txBody>
      </p:sp>
    </p:spTree>
    <p:extLst>
      <p:ext uri="{BB962C8B-B14F-4D97-AF65-F5344CB8AC3E}">
        <p14:creationId xmlns:p14="http://schemas.microsoft.com/office/powerpoint/2010/main" val="56788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33082"/>
            <a:ext cx="8856984" cy="6555641"/>
          </a:xfrm>
          <a:prstGeom prst="rect">
            <a:avLst/>
          </a:prstGeom>
        </p:spPr>
        <p:txBody>
          <a:bodyPr wrap="square">
            <a:spAutoFit/>
          </a:bodyPr>
          <a:lstStyle/>
          <a:p>
            <a:pPr algn="ctr" rtl="0"/>
            <a:r>
              <a:rPr lang="en-US" sz="2800" b="1" u="sng" dirty="0" smtClean="0">
                <a:solidFill>
                  <a:srgbClr val="FF0000"/>
                </a:solidFill>
              </a:rPr>
              <a:t>7 translation techniques to facilitate your work</a:t>
            </a:r>
          </a:p>
          <a:p>
            <a:pPr algn="ctr" rtl="0"/>
            <a:r>
              <a:rPr lang="en-US" sz="2800" b="1" u="sng" dirty="0" smtClean="0">
                <a:solidFill>
                  <a:srgbClr val="FF0000"/>
                </a:solidFill>
              </a:rPr>
              <a:t>Just as there are different types of translation and different methods of translation, there are different techniques of translation</a:t>
            </a:r>
          </a:p>
          <a:p>
            <a:pPr algn="ctr" rtl="0"/>
            <a:endParaRPr lang="en-US" sz="2800" u="sng" dirty="0" smtClean="0">
              <a:solidFill>
                <a:srgbClr val="FF0000"/>
              </a:solidFill>
            </a:endParaRPr>
          </a:p>
          <a:p>
            <a:pPr algn="just" rtl="0"/>
            <a:r>
              <a:rPr lang="en-US" sz="2800" dirty="0" smtClean="0"/>
              <a:t>Today we’re going to talk about translation techniques. Just as there are different </a:t>
            </a:r>
            <a:r>
              <a:rPr lang="en-US" sz="2800" dirty="0" smtClean="0">
                <a:hlinkClick r:id="rId2"/>
              </a:rPr>
              <a:t>types of translation</a:t>
            </a:r>
            <a:r>
              <a:rPr lang="en-US" sz="2800" dirty="0" smtClean="0"/>
              <a:t> and different methods of translation, there are different techniques of translation.</a:t>
            </a:r>
          </a:p>
          <a:p>
            <a:pPr algn="just" rtl="0"/>
            <a:r>
              <a:rPr lang="en-US" sz="2400" dirty="0" smtClean="0"/>
              <a:t>What is the difference between a translation method and a technique? It’s very simple: a translation method is applied to the entire text to be translated, while a translation technique may vary within the same text on a case-by-case basis depending on the specific verbal elements to be translated. The classical taxonomy of translation procedures dates back to 1958 and is the work of J. P. </a:t>
            </a:r>
            <a:r>
              <a:rPr lang="en-US" sz="2400" dirty="0" err="1" smtClean="0"/>
              <a:t>Vinay</a:t>
            </a:r>
            <a:r>
              <a:rPr lang="en-US" sz="2400" dirty="0" smtClean="0"/>
              <a:t> and J. </a:t>
            </a:r>
            <a:r>
              <a:rPr lang="en-US" sz="2400" dirty="0" err="1" smtClean="0"/>
              <a:t>Darbelnet</a:t>
            </a:r>
            <a:r>
              <a:rPr lang="en-US" sz="2400" dirty="0" smtClean="0"/>
              <a:t>. It consists of seven categories</a:t>
            </a:r>
            <a:r>
              <a:rPr lang="en-US" dirty="0" smtClean="0"/>
              <a:t>:</a:t>
            </a:r>
            <a:endParaRPr lang="en-US" dirty="0"/>
          </a:p>
        </p:txBody>
      </p:sp>
    </p:spTree>
    <p:extLst>
      <p:ext uri="{BB962C8B-B14F-4D97-AF65-F5344CB8AC3E}">
        <p14:creationId xmlns:p14="http://schemas.microsoft.com/office/powerpoint/2010/main" val="358037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274"/>
            <a:ext cx="9036496" cy="7048083"/>
          </a:xfrm>
          <a:prstGeom prst="rect">
            <a:avLst/>
          </a:prstGeom>
        </p:spPr>
        <p:txBody>
          <a:bodyPr wrap="square">
            <a:spAutoFit/>
          </a:bodyPr>
          <a:lstStyle/>
          <a:p>
            <a:pPr algn="ctr" rtl="0"/>
            <a:r>
              <a:rPr lang="en-US" sz="3200" b="1" u="sng" dirty="0" smtClean="0">
                <a:solidFill>
                  <a:srgbClr val="FF0000"/>
                </a:solidFill>
              </a:rPr>
              <a:t>1. Borrowing</a:t>
            </a:r>
            <a:endParaRPr lang="en-US" sz="4400" b="1" u="sng" dirty="0" smtClean="0">
              <a:solidFill>
                <a:srgbClr val="FF0000"/>
              </a:solidFill>
            </a:endParaRPr>
          </a:p>
          <a:p>
            <a:pPr algn="just" rtl="0"/>
            <a:r>
              <a:rPr lang="en-US" sz="2800" dirty="0" smtClean="0"/>
              <a:t>Borrowing is a translation technique that involves using the same word or expression in original text in the target text. The word or expression borrowed is usually written in italics. This is about reproducing an expression in the original text as is. In this sense, it is a translation technique that does not actually translate…</a:t>
            </a:r>
          </a:p>
          <a:p>
            <a:pPr algn="just" rtl="0"/>
            <a:r>
              <a:rPr lang="en-US" sz="2800" dirty="0" smtClean="0"/>
              <a:t>Example: The gaucho was wearing a black </a:t>
            </a:r>
            <a:r>
              <a:rPr lang="en-US" sz="2800" i="1" dirty="0" smtClean="0"/>
              <a:t>sombrero</a:t>
            </a:r>
            <a:r>
              <a:rPr lang="en-US" sz="2800" dirty="0" smtClean="0"/>
              <a:t> and a worn </a:t>
            </a:r>
            <a:r>
              <a:rPr lang="en-US" sz="2800" i="1" dirty="0" err="1" smtClean="0"/>
              <a:t>bombacha</a:t>
            </a:r>
            <a:r>
              <a:rPr lang="en-US" sz="2800" dirty="0" smtClean="0"/>
              <a:t>.</a:t>
            </a:r>
          </a:p>
          <a:p>
            <a:pPr algn="ctr" rtl="0"/>
            <a:r>
              <a:rPr lang="en-US" sz="2800" b="1" u="sng" dirty="0" smtClean="0">
                <a:solidFill>
                  <a:srgbClr val="FF0000"/>
                </a:solidFill>
              </a:rPr>
              <a:t>2. Calque</a:t>
            </a:r>
          </a:p>
          <a:p>
            <a:pPr algn="just" rtl="0"/>
            <a:r>
              <a:rPr lang="en-US" sz="2800" dirty="0" smtClean="0"/>
              <a:t>When a translator uses a calque, he or she is creating or using a neologism in the target language by adopting the structure of the source language.</a:t>
            </a:r>
          </a:p>
          <a:p>
            <a:pPr algn="just" rtl="0"/>
            <a:r>
              <a:rPr lang="en-US" sz="2800" dirty="0" smtClean="0"/>
              <a:t>Example: The German word </a:t>
            </a:r>
            <a:r>
              <a:rPr lang="en-US" sz="2800" i="1" dirty="0" smtClean="0"/>
              <a:t>handball</a:t>
            </a:r>
            <a:r>
              <a:rPr lang="en-US" sz="2800" dirty="0" smtClean="0"/>
              <a:t> is translated into Spanish as </a:t>
            </a:r>
            <a:r>
              <a:rPr lang="en-US" sz="2800" i="1" dirty="0" err="1" smtClean="0"/>
              <a:t>balonmano</a:t>
            </a:r>
            <a:r>
              <a:rPr lang="en-US" sz="2800" dirty="0" smtClean="0"/>
              <a:t>. Or the English term </a:t>
            </a:r>
            <a:r>
              <a:rPr lang="en-US" sz="2800" i="1" dirty="0" smtClean="0"/>
              <a:t>skyscraper</a:t>
            </a:r>
            <a:r>
              <a:rPr lang="en-US" sz="2800" dirty="0" smtClean="0"/>
              <a:t> is </a:t>
            </a:r>
            <a:r>
              <a:rPr lang="en-US" sz="2800" i="1" dirty="0" err="1" smtClean="0"/>
              <a:t>gratte-ciel</a:t>
            </a:r>
            <a:r>
              <a:rPr lang="en-US" sz="2800" dirty="0" smtClean="0"/>
              <a:t> in French or </a:t>
            </a:r>
            <a:r>
              <a:rPr lang="en-US" sz="2800" i="1" dirty="0" err="1" smtClean="0"/>
              <a:t>rascacielos</a:t>
            </a:r>
            <a:r>
              <a:rPr lang="en-US" sz="2800" dirty="0" smtClean="0"/>
              <a:t> in Spanish</a:t>
            </a:r>
            <a:r>
              <a:rPr lang="en-US" dirty="0" smtClean="0"/>
              <a:t>.</a:t>
            </a:r>
            <a:endParaRPr lang="en-US" dirty="0"/>
          </a:p>
        </p:txBody>
      </p:sp>
    </p:spTree>
    <p:extLst>
      <p:ext uri="{BB962C8B-B14F-4D97-AF65-F5344CB8AC3E}">
        <p14:creationId xmlns:p14="http://schemas.microsoft.com/office/powerpoint/2010/main" val="174137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9546"/>
            <a:ext cx="9036495" cy="6924973"/>
          </a:xfrm>
          <a:prstGeom prst="rect">
            <a:avLst/>
          </a:prstGeom>
        </p:spPr>
        <p:txBody>
          <a:bodyPr wrap="square">
            <a:spAutoFit/>
          </a:bodyPr>
          <a:lstStyle/>
          <a:p>
            <a:pPr algn="ctr" rtl="0"/>
            <a:r>
              <a:rPr lang="en-US" sz="2800" b="1" u="sng" dirty="0" smtClean="0">
                <a:solidFill>
                  <a:srgbClr val="FF0000"/>
                </a:solidFill>
              </a:rPr>
              <a:t>3. Literal translation</a:t>
            </a:r>
            <a:endParaRPr lang="en-US" sz="4000" b="1" u="sng" dirty="0" smtClean="0">
              <a:solidFill>
                <a:srgbClr val="FF0000"/>
              </a:solidFill>
            </a:endParaRPr>
          </a:p>
          <a:p>
            <a:pPr algn="just" rtl="0"/>
            <a:r>
              <a:rPr lang="en-US" sz="2800" dirty="0" smtClean="0"/>
              <a:t>Usually this is called a literal translation or </a:t>
            </a:r>
            <a:r>
              <a:rPr lang="en-US" sz="2800" dirty="0" err="1" smtClean="0"/>
              <a:t>metaphrase</a:t>
            </a:r>
            <a:r>
              <a:rPr lang="en-US" sz="2800" dirty="0" smtClean="0"/>
              <a:t>. This means a word-for-word translation, achieving a text in the target language which is as correct as it is idiomatic. According to </a:t>
            </a:r>
            <a:r>
              <a:rPr lang="en-US" sz="2800" dirty="0" err="1" smtClean="0"/>
              <a:t>Vinay</a:t>
            </a:r>
            <a:r>
              <a:rPr lang="en-US" sz="2800" dirty="0" smtClean="0"/>
              <a:t> and </a:t>
            </a:r>
            <a:r>
              <a:rPr lang="en-US" sz="2800" dirty="0" err="1" smtClean="0"/>
              <a:t>Darbelnet</a:t>
            </a:r>
            <a:r>
              <a:rPr lang="en-US" sz="2800" dirty="0" smtClean="0"/>
              <a:t>, a literal translation can only be applied with languages which are extremely close in cultural terms. It is acceptable only if the translated text retains the same syntax, the same meaning and the same style as the original text.</a:t>
            </a:r>
          </a:p>
          <a:p>
            <a:pPr algn="just" rtl="0"/>
            <a:r>
              <a:rPr lang="en-US" sz="2800" dirty="0" smtClean="0"/>
              <a:t>Example: </a:t>
            </a:r>
            <a:r>
              <a:rPr lang="en-US" sz="2800" i="1" dirty="0" err="1" smtClean="0"/>
              <a:t>Quelle</a:t>
            </a:r>
            <a:r>
              <a:rPr lang="en-US" sz="2800" i="1" dirty="0" smtClean="0"/>
              <a:t> </a:t>
            </a:r>
            <a:r>
              <a:rPr lang="en-US" sz="2800" i="1" dirty="0" err="1" smtClean="0"/>
              <a:t>heure</a:t>
            </a:r>
            <a:r>
              <a:rPr lang="en-US" sz="2800" i="1" dirty="0" smtClean="0"/>
              <a:t> </a:t>
            </a:r>
            <a:r>
              <a:rPr lang="en-US" sz="2800" i="1" dirty="0" err="1" smtClean="0"/>
              <a:t>est-il</a:t>
            </a:r>
            <a:r>
              <a:rPr lang="en-US" sz="2800" i="1" dirty="0" smtClean="0"/>
              <a:t>?</a:t>
            </a:r>
            <a:r>
              <a:rPr lang="en-US" sz="2800" dirty="0" smtClean="0"/>
              <a:t> ⇒ </a:t>
            </a:r>
            <a:r>
              <a:rPr lang="en-US" sz="2800" i="1" dirty="0" smtClean="0"/>
              <a:t>What time is it?</a:t>
            </a:r>
            <a:endParaRPr lang="en-US" sz="2800" dirty="0" smtClean="0"/>
          </a:p>
          <a:p>
            <a:pPr algn="ctr" rtl="0"/>
            <a:r>
              <a:rPr lang="en-US" sz="2800" b="1" u="sng" dirty="0" smtClean="0">
                <a:solidFill>
                  <a:srgbClr val="FF0000"/>
                </a:solidFill>
              </a:rPr>
              <a:t>4. Transposition</a:t>
            </a:r>
          </a:p>
          <a:p>
            <a:pPr algn="just" rtl="0"/>
            <a:r>
              <a:rPr lang="en-US" sz="2800" dirty="0" smtClean="0"/>
              <a:t>Transposition involves moving from one grammatical category to another without altering the meaning of the text. This translation technique introduces a change in grammatical structure.</a:t>
            </a:r>
          </a:p>
          <a:p>
            <a:pPr algn="just" rtl="0"/>
            <a:r>
              <a:rPr lang="en-US" sz="2800" dirty="0" smtClean="0"/>
              <a:t>Example: </a:t>
            </a:r>
            <a:r>
              <a:rPr lang="en-US" sz="2800" i="1" dirty="0" smtClean="0"/>
              <a:t>The President thinks that</a:t>
            </a:r>
            <a:r>
              <a:rPr lang="en-US" sz="2800" dirty="0" smtClean="0"/>
              <a:t> ⇒ </a:t>
            </a:r>
            <a:r>
              <a:rPr lang="en-US" sz="2800" i="1" dirty="0" err="1" smtClean="0"/>
              <a:t>Selon</a:t>
            </a:r>
            <a:r>
              <a:rPr lang="en-US" sz="2800" i="1" dirty="0" smtClean="0"/>
              <a:t> le </a:t>
            </a:r>
            <a:r>
              <a:rPr lang="en-US" sz="2800" i="1" dirty="0" err="1" smtClean="0"/>
              <a:t>Président</a:t>
            </a:r>
            <a:endParaRPr lang="en-US" sz="2800" dirty="0"/>
          </a:p>
        </p:txBody>
      </p:sp>
    </p:spTree>
    <p:extLst>
      <p:ext uri="{BB962C8B-B14F-4D97-AF65-F5344CB8AC3E}">
        <p14:creationId xmlns:p14="http://schemas.microsoft.com/office/powerpoint/2010/main" val="332478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6632"/>
            <a:ext cx="9036495" cy="6894195"/>
          </a:xfrm>
          <a:prstGeom prst="rect">
            <a:avLst/>
          </a:prstGeom>
        </p:spPr>
        <p:txBody>
          <a:bodyPr wrap="square">
            <a:spAutoFit/>
          </a:bodyPr>
          <a:lstStyle/>
          <a:p>
            <a:pPr algn="ctr" rtl="0"/>
            <a:r>
              <a:rPr lang="en-US" sz="2800" b="1" u="sng" dirty="0" smtClean="0">
                <a:solidFill>
                  <a:srgbClr val="FF0000"/>
                </a:solidFill>
              </a:rPr>
              <a:t>5. Modulation</a:t>
            </a:r>
          </a:p>
          <a:p>
            <a:pPr algn="just" rtl="0"/>
            <a:r>
              <a:rPr lang="en-US" sz="2800" dirty="0" smtClean="0"/>
              <a:t>Modulation is about changing the form of the text by introducing a semantic change or perspective.</a:t>
            </a:r>
          </a:p>
          <a:p>
            <a:pPr algn="just" rtl="0"/>
            <a:r>
              <a:rPr lang="en-US" sz="2800" dirty="0" smtClean="0"/>
              <a:t>Example: </a:t>
            </a:r>
            <a:r>
              <a:rPr lang="en-US" sz="2800" i="1" dirty="0" smtClean="0"/>
              <a:t>Maybe you’re right.</a:t>
            </a:r>
            <a:r>
              <a:rPr lang="en-US" sz="2800" dirty="0" smtClean="0"/>
              <a:t> ⇒ </a:t>
            </a:r>
            <a:r>
              <a:rPr lang="en-US" sz="2800" i="1" dirty="0" err="1" smtClean="0"/>
              <a:t>Tu</a:t>
            </a:r>
            <a:r>
              <a:rPr lang="en-US" sz="2800" i="1" dirty="0" smtClean="0"/>
              <a:t> </a:t>
            </a:r>
            <a:r>
              <a:rPr lang="en-US" sz="2800" i="1" dirty="0" err="1" smtClean="0"/>
              <a:t>n’as</a:t>
            </a:r>
            <a:r>
              <a:rPr lang="en-US" sz="2800" i="1" dirty="0" smtClean="0"/>
              <a:t> </a:t>
            </a:r>
            <a:r>
              <a:rPr lang="en-US" sz="2800" i="1" dirty="0" err="1" smtClean="0"/>
              <a:t>peut-être</a:t>
            </a:r>
            <a:r>
              <a:rPr lang="en-US" sz="2800" i="1" dirty="0" smtClean="0"/>
              <a:t> pas tort.</a:t>
            </a:r>
            <a:endParaRPr lang="en-US" sz="2800" dirty="0" smtClean="0"/>
          </a:p>
          <a:p>
            <a:pPr algn="ctr" rtl="0"/>
            <a:r>
              <a:rPr lang="en-US" sz="2800" b="1" u="sng" dirty="0" smtClean="0">
                <a:solidFill>
                  <a:srgbClr val="FF0000"/>
                </a:solidFill>
              </a:rPr>
              <a:t>6. Equivalence or Reformulation</a:t>
            </a:r>
          </a:p>
          <a:p>
            <a:pPr algn="just" rtl="0"/>
            <a:r>
              <a:rPr lang="en-US" sz="2800" dirty="0" smtClean="0"/>
              <a:t>This is a translation technique which uses a completely different expression to transmit the same reality. Through this technique, names of institutions, interjections, idioms or proverbs can be translated.</a:t>
            </a:r>
          </a:p>
          <a:p>
            <a:pPr algn="just" rtl="0"/>
            <a:r>
              <a:rPr lang="en-US" sz="2800" dirty="0" smtClean="0"/>
              <a:t>Example: </a:t>
            </a:r>
            <a:r>
              <a:rPr lang="en-US" sz="2800" i="1" dirty="0" smtClean="0"/>
              <a:t>Chat </a:t>
            </a:r>
            <a:r>
              <a:rPr lang="en-US" sz="2800" i="1" dirty="0" err="1" smtClean="0"/>
              <a:t>échaudé</a:t>
            </a:r>
            <a:r>
              <a:rPr lang="en-US" sz="2800" i="1" dirty="0" smtClean="0"/>
              <a:t> </a:t>
            </a:r>
            <a:r>
              <a:rPr lang="en-US" sz="2800" i="1" dirty="0" err="1" smtClean="0"/>
              <a:t>craint</a:t>
            </a:r>
            <a:r>
              <a:rPr lang="en-US" sz="2800" i="1" dirty="0" smtClean="0"/>
              <a:t> </a:t>
            </a:r>
            <a:r>
              <a:rPr lang="en-US" sz="2800" i="1" dirty="0" err="1" smtClean="0"/>
              <a:t>l’eau</a:t>
            </a:r>
            <a:r>
              <a:rPr lang="en-US" sz="2800" i="1" dirty="0" smtClean="0"/>
              <a:t> </a:t>
            </a:r>
            <a:r>
              <a:rPr lang="en-US" sz="2800" i="1" dirty="0" err="1" smtClean="0"/>
              <a:t>froide</a:t>
            </a:r>
            <a:r>
              <a:rPr lang="en-US" sz="2800" i="1" dirty="0" smtClean="0"/>
              <a:t>.</a:t>
            </a:r>
            <a:r>
              <a:rPr lang="en-US" sz="2800" dirty="0" smtClean="0"/>
              <a:t> ⇒ </a:t>
            </a:r>
            <a:r>
              <a:rPr lang="en-US" sz="2800" i="1" dirty="0" smtClean="0"/>
              <a:t>Once burned, twice shy.</a:t>
            </a:r>
          </a:p>
          <a:p>
            <a:pPr algn="ctr" rtl="0"/>
            <a:r>
              <a:rPr lang="en-US" sz="2800" b="1" u="sng" dirty="0" smtClean="0">
                <a:solidFill>
                  <a:srgbClr val="FF0000"/>
                </a:solidFill>
              </a:rPr>
              <a:t>7. Adaptation</a:t>
            </a:r>
          </a:p>
          <a:p>
            <a:pPr algn="just" rtl="0"/>
            <a:r>
              <a:rPr lang="en-US" sz="2000" b="1" dirty="0" smtClean="0"/>
              <a:t>Adaptation, also called cultural substitution or cultural equivalent, is a cultural element which replaces the original text with one that is better suited to the culture of the target language. This achieves a more familiar and comprehensive text.</a:t>
            </a:r>
          </a:p>
          <a:p>
            <a:pPr algn="just" rtl="0"/>
            <a:r>
              <a:rPr lang="en-US" sz="2400" b="1" dirty="0" smtClean="0"/>
              <a:t>Example: </a:t>
            </a:r>
            <a:r>
              <a:rPr lang="en-US" sz="2400" b="1" i="1" dirty="0" smtClean="0"/>
              <a:t>baseball</a:t>
            </a:r>
            <a:r>
              <a:rPr lang="en-US" sz="2400" b="1" dirty="0" smtClean="0"/>
              <a:t> ⇒ </a:t>
            </a:r>
            <a:r>
              <a:rPr lang="en-US" sz="2400" b="1" i="1" dirty="0" smtClean="0"/>
              <a:t>football</a:t>
            </a:r>
            <a:endParaRPr lang="en-US" sz="2400" b="1" dirty="0" smtClean="0"/>
          </a:p>
          <a:p>
            <a:endParaRPr lang="en-US" dirty="0"/>
          </a:p>
        </p:txBody>
      </p:sp>
    </p:spTree>
    <p:extLst>
      <p:ext uri="{BB962C8B-B14F-4D97-AF65-F5344CB8AC3E}">
        <p14:creationId xmlns:p14="http://schemas.microsoft.com/office/powerpoint/2010/main" val="3893876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28</TotalTime>
  <Words>1024</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Faculty of Arts Dept. of English Language &amp; Literature  Course Title: Translation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Maged</dc:creator>
  <cp:lastModifiedBy>Maged</cp:lastModifiedBy>
  <cp:revision>3</cp:revision>
  <dcterms:created xsi:type="dcterms:W3CDTF">2020-03-16T21:56:51Z</dcterms:created>
  <dcterms:modified xsi:type="dcterms:W3CDTF">2020-03-16T22:25:10Z</dcterms:modified>
</cp:coreProperties>
</file>